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8" name="Footer Placeholder 7"/>
          <p:cNvSpPr>
            <a:spLocks noGrp="1"/>
          </p:cNvSpPr>
          <p:nvPr>
            <p:ph type="ftr" sz="quarter" idx="11"/>
          </p:nvPr>
        </p:nvSpPr>
        <p:spPr/>
        <p:txBody>
          <a:bodyPr/>
          <a:lstStyle>
            <a:extLst/>
          </a:lstStyle>
          <a:p>
            <a:endParaRPr lang="tr-TR"/>
          </a:p>
        </p:txBody>
      </p:sp>
      <p:sp>
        <p:nvSpPr>
          <p:cNvPr id="11" name="Slide Number Placeholder 10"/>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5" name="Footer Placeholder 4"/>
          <p:cNvSpPr>
            <a:spLocks noGrp="1"/>
          </p:cNvSpPr>
          <p:nvPr>
            <p:ph type="ftr" sz="quarter" idx="11"/>
          </p:nvPr>
        </p:nvSpPr>
        <p:spPr/>
        <p:txBody>
          <a:bodyPr/>
          <a:lstStyle>
            <a:extLst/>
          </a:lstStyle>
          <a:p>
            <a:endParaRPr lang="tr-TR"/>
          </a:p>
        </p:txBody>
      </p:sp>
      <p:sp>
        <p:nvSpPr>
          <p:cNvPr id="6" name="Slide Number Placeholder 5"/>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5" name="Footer Placeholder 4"/>
          <p:cNvSpPr>
            <a:spLocks noGrp="1"/>
          </p:cNvSpPr>
          <p:nvPr>
            <p:ph type="ftr" sz="quarter" idx="11"/>
          </p:nvPr>
        </p:nvSpPr>
        <p:spPr/>
        <p:txBody>
          <a:bodyPr/>
          <a:lstStyle>
            <a:extLst/>
          </a:lstStyle>
          <a:p>
            <a:endParaRPr lang="tr-TR"/>
          </a:p>
        </p:txBody>
      </p:sp>
      <p:sp>
        <p:nvSpPr>
          <p:cNvPr id="6" name="Slide Number Placeholder 5"/>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5" name="Footer Placeholder 4"/>
          <p:cNvSpPr>
            <a:spLocks noGrp="1"/>
          </p:cNvSpPr>
          <p:nvPr>
            <p:ph type="ftr" sz="quarter" idx="11"/>
          </p:nvPr>
        </p:nvSpPr>
        <p:spPr/>
        <p:txBody>
          <a:bodyPr/>
          <a:lstStyle>
            <a:extLst/>
          </a:lstStyle>
          <a:p>
            <a:endParaRPr lang="tr-TR"/>
          </a:p>
        </p:txBody>
      </p:sp>
      <p:sp>
        <p:nvSpPr>
          <p:cNvPr id="6" name="Slide Number Placeholder 5"/>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5" name="Footer Placeholder 4"/>
          <p:cNvSpPr>
            <a:spLocks noGrp="1"/>
          </p:cNvSpPr>
          <p:nvPr>
            <p:ph type="ftr" sz="quarter" idx="11"/>
          </p:nvPr>
        </p:nvSpPr>
        <p:spPr/>
        <p:txBody>
          <a:bodyPr/>
          <a:lstStyle>
            <a:extLst/>
          </a:lstStyle>
          <a:p>
            <a:endParaRPr lang="tr-TR"/>
          </a:p>
        </p:txBody>
      </p:sp>
      <p:sp>
        <p:nvSpPr>
          <p:cNvPr id="6" name="Slide Number Placeholder 5"/>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6" name="Footer Placeholder 5"/>
          <p:cNvSpPr>
            <a:spLocks noGrp="1"/>
          </p:cNvSpPr>
          <p:nvPr>
            <p:ph type="ftr" sz="quarter" idx="11"/>
          </p:nvPr>
        </p:nvSpPr>
        <p:spPr/>
        <p:txBody>
          <a:bodyPr/>
          <a:lstStyle>
            <a:extLst/>
          </a:lstStyle>
          <a:p>
            <a:endParaRPr lang="tr-TR"/>
          </a:p>
        </p:txBody>
      </p:sp>
      <p:sp>
        <p:nvSpPr>
          <p:cNvPr id="7" name="Slide Number Placeholder 6"/>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8" name="Footer Placeholder 7"/>
          <p:cNvSpPr>
            <a:spLocks noGrp="1"/>
          </p:cNvSpPr>
          <p:nvPr>
            <p:ph type="ftr" sz="quarter" idx="11"/>
          </p:nvPr>
        </p:nvSpPr>
        <p:spPr/>
        <p:txBody>
          <a:bodyPr/>
          <a:lstStyle>
            <a:extLst/>
          </a:lstStyle>
          <a:p>
            <a:endParaRPr lang="tr-TR"/>
          </a:p>
        </p:txBody>
      </p:sp>
      <p:sp>
        <p:nvSpPr>
          <p:cNvPr id="9" name="Slide Number Placeholder 8"/>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4" name="Footer Placeholder 3"/>
          <p:cNvSpPr>
            <a:spLocks noGrp="1"/>
          </p:cNvSpPr>
          <p:nvPr>
            <p:ph type="ftr" sz="quarter" idx="11"/>
          </p:nvPr>
        </p:nvSpPr>
        <p:spPr/>
        <p:txBody>
          <a:bodyPr/>
          <a:lstStyle>
            <a:extLst/>
          </a:lstStyle>
          <a:p>
            <a:endParaRPr lang="tr-TR"/>
          </a:p>
        </p:txBody>
      </p:sp>
      <p:sp>
        <p:nvSpPr>
          <p:cNvPr id="5" name="Slide Number Placeholder 4"/>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3" name="Footer Placeholder 2"/>
          <p:cNvSpPr>
            <a:spLocks noGrp="1"/>
          </p:cNvSpPr>
          <p:nvPr>
            <p:ph type="ftr" sz="quarter" idx="11"/>
          </p:nvPr>
        </p:nvSpPr>
        <p:spPr/>
        <p:txBody>
          <a:bodyPr/>
          <a:lstStyle>
            <a:extLst/>
          </a:lstStyle>
          <a:p>
            <a:endParaRPr lang="tr-TR"/>
          </a:p>
        </p:txBody>
      </p:sp>
      <p:sp>
        <p:nvSpPr>
          <p:cNvPr id="4" name="Slide Number Placeholder 3"/>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6" name="Footer Placeholder 5"/>
          <p:cNvSpPr>
            <a:spLocks noGrp="1"/>
          </p:cNvSpPr>
          <p:nvPr>
            <p:ph type="ftr" sz="quarter" idx="11"/>
          </p:nvPr>
        </p:nvSpPr>
        <p:spPr/>
        <p:txBody>
          <a:bodyPr/>
          <a:lstStyle>
            <a:extLst/>
          </a:lstStyle>
          <a:p>
            <a:endParaRPr lang="tr-TR"/>
          </a:p>
        </p:txBody>
      </p:sp>
      <p:sp>
        <p:nvSpPr>
          <p:cNvPr id="7" name="Slide Number Placeholder 6"/>
          <p:cNvSpPr>
            <a:spLocks noGrp="1"/>
          </p:cNvSpPr>
          <p:nvPr>
            <p:ph type="sldNum" sz="quarter" idx="12"/>
          </p:nvPr>
        </p:nvSpPr>
        <p:spPr/>
        <p:txBody>
          <a:bodyPr/>
          <a:lstStyle>
            <a:extLst/>
          </a:lstStyle>
          <a:p>
            <a:fld id="{6FF26578-957C-4E0B-B1EF-B0268CCB597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17894FC-2BEB-478F-AFC5-E4E65D516B22}" type="datetimeFigureOut">
              <a:rPr lang="tr-TR" smtClean="0"/>
              <a:pPr/>
              <a:t>06.05.2012</a:t>
            </a:fld>
            <a:endParaRPr lang="tr-TR"/>
          </a:p>
        </p:txBody>
      </p:sp>
      <p:sp>
        <p:nvSpPr>
          <p:cNvPr id="6" name="Footer Placeholder 5"/>
          <p:cNvSpPr>
            <a:spLocks noGrp="1"/>
          </p:cNvSpPr>
          <p:nvPr>
            <p:ph type="ftr" sz="quarter" idx="11"/>
          </p:nvPr>
        </p:nvSpPr>
        <p:spPr/>
        <p:txBody>
          <a:bodyPr/>
          <a:lstStyle>
            <a:extLst/>
          </a:lstStyle>
          <a:p>
            <a:endParaRPr lang="tr-TR"/>
          </a:p>
        </p:txBody>
      </p:sp>
      <p:sp>
        <p:nvSpPr>
          <p:cNvPr id="7" name="Slide Number Placeholder 6"/>
          <p:cNvSpPr>
            <a:spLocks noGrp="1"/>
          </p:cNvSpPr>
          <p:nvPr>
            <p:ph type="sldNum" sz="quarter" idx="12"/>
          </p:nvPr>
        </p:nvSpPr>
        <p:spPr/>
        <p:txBody>
          <a:bodyPr/>
          <a:lstStyle>
            <a:extLst/>
          </a:lstStyle>
          <a:p>
            <a:fld id="{6FF26578-957C-4E0B-B1EF-B0268CCB597C}" type="slidenum">
              <a:rPr lang="tr-TR" smtClean="0"/>
              <a:pPr/>
              <a:t>‹#›</a:t>
            </a:fld>
            <a:endParaRPr lang="tr-TR"/>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17894FC-2BEB-478F-AFC5-E4E65D516B22}" type="datetimeFigureOut">
              <a:rPr lang="tr-TR" smtClean="0"/>
              <a:pPr/>
              <a:t>06.05.2012</a:t>
            </a:fld>
            <a:endParaRPr lang="tr-TR"/>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tr-TR"/>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6FF26578-957C-4E0B-B1EF-B0268CCB597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76672"/>
            <a:ext cx="7772400" cy="2520280"/>
          </a:xfrm>
        </p:spPr>
        <p:txBody>
          <a:bodyPr>
            <a:normAutofit/>
          </a:bodyPr>
          <a:lstStyle/>
          <a:p>
            <a:pPr algn="ctr"/>
            <a:r>
              <a:rPr lang="tr-TR" dirty="0" smtClean="0">
                <a:solidFill>
                  <a:schemeClr val="accent2">
                    <a:lumMod val="75000"/>
                  </a:schemeClr>
                </a:solidFill>
              </a:rPr>
              <a:t>KUSURLULUK KOMPLEKSI VE BIR ORTAK CEVIRI VAKASI</a:t>
            </a:r>
            <a:endParaRPr lang="tr-TR" dirty="0">
              <a:solidFill>
                <a:schemeClr val="accent2">
                  <a:lumMod val="75000"/>
                </a:schemeClr>
              </a:solidFill>
            </a:endParaRPr>
          </a:p>
        </p:txBody>
      </p:sp>
      <p:sp>
        <p:nvSpPr>
          <p:cNvPr id="3" name="Subtitle 2"/>
          <p:cNvSpPr>
            <a:spLocks noGrp="1"/>
          </p:cNvSpPr>
          <p:nvPr>
            <p:ph type="subTitle" idx="1"/>
          </p:nvPr>
        </p:nvSpPr>
        <p:spPr>
          <a:xfrm>
            <a:off x="2915816" y="3685032"/>
            <a:ext cx="5578960" cy="2408264"/>
          </a:xfrm>
        </p:spPr>
        <p:txBody>
          <a:bodyPr>
            <a:normAutofit fontScale="92500" lnSpcReduction="20000"/>
          </a:bodyPr>
          <a:lstStyle/>
          <a:p>
            <a:r>
              <a:rPr lang="tr-TR" sz="2200" b="1" dirty="0" smtClean="0">
                <a:solidFill>
                  <a:schemeClr val="accent2">
                    <a:lumMod val="60000"/>
                    <a:lumOff val="40000"/>
                  </a:schemeClr>
                </a:solidFill>
                <a:latin typeface="Comic Sans MS" pitchFamily="66" charset="0"/>
              </a:rPr>
              <a:t>Class Discussion 9</a:t>
            </a:r>
          </a:p>
          <a:p>
            <a:endParaRPr lang="tr-TR" sz="2200" b="1" dirty="0" smtClean="0">
              <a:solidFill>
                <a:schemeClr val="accent2">
                  <a:lumMod val="60000"/>
                  <a:lumOff val="40000"/>
                </a:schemeClr>
              </a:solidFill>
              <a:latin typeface="Comic Sans MS" pitchFamily="66" charset="0"/>
            </a:endParaRPr>
          </a:p>
          <a:p>
            <a:r>
              <a:rPr lang="tr-TR" sz="2200" b="1" dirty="0" smtClean="0">
                <a:solidFill>
                  <a:schemeClr val="accent2">
                    <a:lumMod val="60000"/>
                    <a:lumOff val="40000"/>
                  </a:schemeClr>
                </a:solidFill>
                <a:latin typeface="Comic Sans MS" pitchFamily="66" charset="0"/>
              </a:rPr>
              <a:t>Translation Criticism</a:t>
            </a:r>
          </a:p>
          <a:p>
            <a:endParaRPr lang="tr-TR" sz="2200" b="1" dirty="0" smtClean="0">
              <a:solidFill>
                <a:schemeClr val="accent2">
                  <a:lumMod val="60000"/>
                  <a:lumOff val="40000"/>
                </a:schemeClr>
              </a:solidFill>
              <a:latin typeface="Comic Sans MS" pitchFamily="66" charset="0"/>
            </a:endParaRPr>
          </a:p>
          <a:p>
            <a:r>
              <a:rPr lang="tr-TR" sz="2200" b="1" dirty="0" smtClean="0">
                <a:solidFill>
                  <a:schemeClr val="accent2">
                    <a:lumMod val="60000"/>
                    <a:lumOff val="40000"/>
                  </a:schemeClr>
                </a:solidFill>
                <a:latin typeface="Comic Sans MS" pitchFamily="66" charset="0"/>
              </a:rPr>
              <a:t>TEFL 496</a:t>
            </a:r>
          </a:p>
          <a:p>
            <a:endParaRPr lang="tr-TR" sz="2200" b="1" dirty="0" smtClean="0">
              <a:solidFill>
                <a:schemeClr val="accent2">
                  <a:lumMod val="60000"/>
                  <a:lumOff val="40000"/>
                </a:schemeClr>
              </a:solidFill>
              <a:latin typeface="Comic Sans MS" pitchFamily="66" charset="0"/>
            </a:endParaRPr>
          </a:p>
          <a:p>
            <a:r>
              <a:rPr lang="tr-TR" sz="2200" b="1" dirty="0" smtClean="0">
                <a:solidFill>
                  <a:schemeClr val="accent2">
                    <a:lumMod val="60000"/>
                    <a:lumOff val="40000"/>
                  </a:schemeClr>
                </a:solidFill>
                <a:latin typeface="Comic Sans MS" pitchFamily="66" charset="0"/>
              </a:rPr>
              <a:t>2011-2012 Spring</a:t>
            </a:r>
          </a:p>
          <a:p>
            <a:endParaRPr lang="tr-TR" sz="2200" b="1" dirty="0" smtClean="0">
              <a:solidFill>
                <a:schemeClr val="accent2">
                  <a:lumMod val="60000"/>
                  <a:lumOff val="40000"/>
                </a:schemeClr>
              </a:solidFill>
              <a:latin typeface="Comic Sans MS" pitchFamily="66" charset="0"/>
            </a:endParaRPr>
          </a:p>
          <a:p>
            <a:r>
              <a:rPr lang="tr-TR" sz="2200" b="1" dirty="0" smtClean="0">
                <a:solidFill>
                  <a:schemeClr val="accent2">
                    <a:lumMod val="60000"/>
                    <a:lumOff val="40000"/>
                  </a:schemeClr>
                </a:solidFill>
                <a:latin typeface="Comic Sans MS" pitchFamily="66" charset="0"/>
              </a:rPr>
              <a:t>Merve TURHAN</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blinds(horizontal)">
                                      <p:cBhvr>
                                        <p:cTn id="16" dur="500"/>
                                        <p:tgtEl>
                                          <p:spTgt spid="3">
                                            <p:txEl>
                                              <p:pRg st="6" end="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pPr>
              <a:buNone/>
            </a:pPr>
            <a:r>
              <a:rPr lang="tr-TR" dirty="0" smtClean="0">
                <a:solidFill>
                  <a:schemeClr val="accent4">
                    <a:lumMod val="75000"/>
                  </a:schemeClr>
                </a:solidFill>
                <a:latin typeface="Comic Sans MS" pitchFamily="66" charset="0"/>
              </a:rPr>
              <a:t>	“</a:t>
            </a:r>
            <a:r>
              <a:rPr lang="tr-TR" dirty="0" smtClean="0">
                <a:solidFill>
                  <a:schemeClr val="accent4">
                    <a:lumMod val="75000"/>
                  </a:schemeClr>
                </a:solidFill>
                <a:latin typeface="Comic Sans MS" pitchFamily="66" charset="0"/>
              </a:rPr>
              <a:t>Dort yuz kusur kisilik bir </a:t>
            </a:r>
            <a:r>
              <a:rPr lang="tr-TR" dirty="0" smtClean="0">
                <a:solidFill>
                  <a:schemeClr val="accent4">
                    <a:lumMod val="75000"/>
                  </a:schemeClr>
                </a:solidFill>
                <a:latin typeface="Comic Sans MS" pitchFamily="66" charset="0"/>
              </a:rPr>
              <a:t>cevirmen grubundan sadece 83 kisinin bu ise talip oldugunu soylersem belki bu korkunun nasil bir sey oldugu daha iyi anlasilir.”</a:t>
            </a:r>
            <a:endParaRPr lang="tr-TR" dirty="0">
              <a:solidFill>
                <a:schemeClr val="accent4">
                  <a:lumMod val="75000"/>
                </a:schemeClr>
              </a:solidFill>
              <a:latin typeface="Comic Sans MS" pitchFamily="66" charset="0"/>
            </a:endParaRPr>
          </a:p>
        </p:txBody>
      </p:sp>
      <p:pic>
        <p:nvPicPr>
          <p:cNvPr id="6146" name="Picture 2" descr="C:\Users\MTURHAN\Desktop\Yeni-Resim.png"/>
          <p:cNvPicPr>
            <a:picLocks noChangeAspect="1" noChangeArrowheads="1"/>
          </p:cNvPicPr>
          <p:nvPr/>
        </p:nvPicPr>
        <p:blipFill>
          <a:blip r:embed="rId2" cstate="print"/>
          <a:srcRect/>
          <a:stretch>
            <a:fillRect/>
          </a:stretch>
        </p:blipFill>
        <p:spPr bwMode="auto">
          <a:xfrm>
            <a:off x="2699792" y="2708920"/>
            <a:ext cx="3888432" cy="28670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diamond(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530352"/>
            <a:ext cx="8183880" cy="5202904"/>
          </a:xfrm>
        </p:spPr>
        <p:txBody>
          <a:bodyPr>
            <a:normAutofit fontScale="85000" lnSpcReduction="10000"/>
          </a:bodyPr>
          <a:lstStyle/>
          <a:p>
            <a:pPr>
              <a:buNone/>
            </a:pPr>
            <a:r>
              <a:rPr lang="tr-TR" dirty="0" smtClean="0"/>
              <a:t>	</a:t>
            </a:r>
            <a:r>
              <a:rPr lang="tr-TR" dirty="0" smtClean="0">
                <a:solidFill>
                  <a:schemeClr val="accent4">
                    <a:lumMod val="75000"/>
                  </a:schemeClr>
                </a:solidFill>
                <a:latin typeface="Comic Sans MS" pitchFamily="66" charset="0"/>
              </a:rPr>
              <a:t>Finally, they decided to translate ‘Sei Sonagon’un Yastiknamesi.’</a:t>
            </a:r>
          </a:p>
          <a:p>
            <a:pPr>
              <a:buNone/>
            </a:pPr>
            <a:endParaRPr lang="tr-TR" dirty="0" smtClean="0">
              <a:solidFill>
                <a:schemeClr val="accent4">
                  <a:lumMod val="75000"/>
                </a:schemeClr>
              </a:solidFill>
              <a:latin typeface="Comic Sans MS" pitchFamily="66" charset="0"/>
            </a:endParaRPr>
          </a:p>
          <a:p>
            <a:pPr>
              <a:buNone/>
            </a:pPr>
            <a:r>
              <a:rPr lang="tr-TR" dirty="0" smtClean="0">
                <a:solidFill>
                  <a:schemeClr val="accent4">
                    <a:lumMod val="75000"/>
                  </a:schemeClr>
                </a:solidFill>
                <a:latin typeface="Comic Sans MS" pitchFamily="66" charset="0"/>
              </a:rPr>
              <a:t>	</a:t>
            </a:r>
            <a:r>
              <a:rPr lang="tr-TR" dirty="0" smtClean="0">
                <a:solidFill>
                  <a:schemeClr val="accent4">
                    <a:lumMod val="75000"/>
                  </a:schemeClr>
                </a:solidFill>
                <a:latin typeface="Comic Sans MS" pitchFamily="66" charset="0"/>
              </a:rPr>
              <a:t>They discussed about style of language.</a:t>
            </a:r>
          </a:p>
          <a:p>
            <a:pPr>
              <a:buNone/>
            </a:pPr>
            <a:endParaRPr lang="tr-TR" dirty="0" smtClean="0">
              <a:solidFill>
                <a:schemeClr val="accent4">
                  <a:lumMod val="75000"/>
                </a:schemeClr>
              </a:solidFill>
              <a:latin typeface="Comic Sans MS" pitchFamily="66" charset="0"/>
            </a:endParaRPr>
          </a:p>
          <a:p>
            <a:pPr>
              <a:buNone/>
            </a:pPr>
            <a:r>
              <a:rPr lang="tr-TR" dirty="0" smtClean="0">
                <a:solidFill>
                  <a:schemeClr val="accent4">
                    <a:lumMod val="75000"/>
                  </a:schemeClr>
                </a:solidFill>
                <a:latin typeface="Comic Sans MS" pitchFamily="66" charset="0"/>
              </a:rPr>
              <a:t>	The original book has 1000 pages.</a:t>
            </a:r>
            <a:endParaRPr lang="tr-TR" dirty="0" smtClean="0">
              <a:solidFill>
                <a:schemeClr val="accent4">
                  <a:lumMod val="75000"/>
                </a:schemeClr>
              </a:solidFill>
              <a:latin typeface="Comic Sans MS" pitchFamily="66" charset="0"/>
            </a:endParaRPr>
          </a:p>
          <a:p>
            <a:pPr>
              <a:buNone/>
            </a:pPr>
            <a:endParaRPr lang="tr-TR" dirty="0" smtClean="0">
              <a:solidFill>
                <a:schemeClr val="accent4">
                  <a:lumMod val="75000"/>
                </a:schemeClr>
              </a:solidFill>
              <a:latin typeface="Comic Sans MS" pitchFamily="66" charset="0"/>
            </a:endParaRPr>
          </a:p>
          <a:p>
            <a:pPr>
              <a:buNone/>
            </a:pPr>
            <a:r>
              <a:rPr lang="tr-TR" dirty="0" smtClean="0">
                <a:solidFill>
                  <a:schemeClr val="accent4">
                    <a:lumMod val="75000"/>
                  </a:schemeClr>
                </a:solidFill>
                <a:latin typeface="Comic Sans MS" pitchFamily="66" charset="0"/>
              </a:rPr>
              <a:t>	</a:t>
            </a:r>
            <a:r>
              <a:rPr lang="tr-TR" dirty="0" smtClean="0">
                <a:solidFill>
                  <a:schemeClr val="accent4">
                    <a:lumMod val="75000"/>
                  </a:schemeClr>
                </a:solidFill>
                <a:latin typeface="Comic Sans MS" pitchFamily="66" charset="0"/>
              </a:rPr>
              <a:t>The experts have all version of book. (Japanese- German- French- Spanish)</a:t>
            </a:r>
          </a:p>
          <a:p>
            <a:pPr>
              <a:buNone/>
            </a:pPr>
            <a:endParaRPr lang="tr-TR" dirty="0" smtClean="0">
              <a:solidFill>
                <a:schemeClr val="accent4">
                  <a:lumMod val="75000"/>
                </a:schemeClr>
              </a:solidFill>
              <a:latin typeface="Comic Sans MS" pitchFamily="66" charset="0"/>
            </a:endParaRPr>
          </a:p>
          <a:p>
            <a:pPr>
              <a:buNone/>
            </a:pPr>
            <a:r>
              <a:rPr lang="tr-TR" dirty="0" smtClean="0">
                <a:solidFill>
                  <a:schemeClr val="accent4">
                    <a:lumMod val="75000"/>
                  </a:schemeClr>
                </a:solidFill>
                <a:latin typeface="Comic Sans MS" pitchFamily="66" charset="0"/>
              </a:rPr>
              <a:t>	They helped each other the process of translation.</a:t>
            </a:r>
          </a:p>
          <a:p>
            <a:pPr>
              <a:buNone/>
            </a:pPr>
            <a:r>
              <a:rPr lang="tr-TR" dirty="0" smtClean="0">
                <a:solidFill>
                  <a:schemeClr val="accent4">
                    <a:lumMod val="75000"/>
                  </a:schemeClr>
                </a:solidFill>
                <a:latin typeface="Comic Sans MS" pitchFamily="66" charset="0"/>
              </a:rPr>
              <a:t>	</a:t>
            </a:r>
          </a:p>
          <a:p>
            <a:pPr>
              <a:buNone/>
            </a:pPr>
            <a:r>
              <a:rPr lang="tr-TR" dirty="0" smtClean="0">
                <a:solidFill>
                  <a:schemeClr val="accent4">
                    <a:lumMod val="75000"/>
                  </a:schemeClr>
                </a:solidFill>
                <a:latin typeface="Comic Sans MS" pitchFamily="66" charset="0"/>
              </a:rPr>
              <a:t>	They thought that this is the best way to decrease the defect.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pPr>
              <a:buNone/>
            </a:pPr>
            <a:endParaRPr lang="tr-TR" dirty="0"/>
          </a:p>
        </p:txBody>
      </p:sp>
      <p:sp>
        <p:nvSpPr>
          <p:cNvPr id="4" name="Oval 3"/>
          <p:cNvSpPr/>
          <p:nvPr/>
        </p:nvSpPr>
        <p:spPr>
          <a:xfrm>
            <a:off x="539552" y="476672"/>
            <a:ext cx="8136904" cy="54006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4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omic Sans MS" pitchFamily="66" charset="0"/>
              </a:rPr>
              <a:t>Ceviri bir kusurlar isidir.Tereddut ve korkuyla ayni zamanda askla yapilir.</a:t>
            </a:r>
            <a:endParaRPr lang="tr-TR"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omic Sans MS" pitchFamily="66" charset="0"/>
            </a:endParaRPr>
          </a:p>
        </p:txBody>
      </p:sp>
      <p:pic>
        <p:nvPicPr>
          <p:cNvPr id="7170" name="Picture 2" descr="C:\Users\MTURHAN\Desktop\images (3).jpg"/>
          <p:cNvPicPr>
            <a:picLocks noChangeAspect="1" noChangeArrowheads="1"/>
          </p:cNvPicPr>
          <p:nvPr/>
        </p:nvPicPr>
        <p:blipFill>
          <a:blip r:embed="rId2" cstate="print"/>
          <a:srcRect/>
          <a:stretch>
            <a:fillRect/>
          </a:stretch>
        </p:blipFill>
        <p:spPr bwMode="auto">
          <a:xfrm>
            <a:off x="5796136" y="4293737"/>
            <a:ext cx="3007221" cy="2276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ox(in)">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pPr>
              <a:buNone/>
            </a:pPr>
            <a:r>
              <a:rPr lang="tr-TR" dirty="0" smtClean="0"/>
              <a:t>	The translation means sharing the feeling by using different sentence. </a:t>
            </a:r>
          </a:p>
          <a:p>
            <a:pPr>
              <a:buNone/>
            </a:pPr>
            <a:endParaRPr lang="tr-TR" dirty="0" smtClean="0"/>
          </a:p>
          <a:p>
            <a:pPr>
              <a:buNone/>
            </a:pPr>
            <a:r>
              <a:rPr lang="tr-TR" dirty="0" smtClean="0"/>
              <a:t>	Language is not a mirror.</a:t>
            </a:r>
          </a:p>
          <a:p>
            <a:pPr>
              <a:buNone/>
            </a:pPr>
            <a:endParaRPr lang="tr-TR" dirty="0" smtClean="0"/>
          </a:p>
          <a:p>
            <a:pPr>
              <a:buNone/>
            </a:pPr>
            <a:r>
              <a:rPr lang="tr-TR" dirty="0" smtClean="0"/>
              <a:t>	</a:t>
            </a:r>
            <a:r>
              <a:rPr lang="tr-TR" dirty="0" smtClean="0"/>
              <a:t>Each language has their own beauty, opportunity, and magic.</a:t>
            </a:r>
            <a:endParaRPr lang="tr-TR" dirty="0"/>
          </a:p>
        </p:txBody>
      </p:sp>
      <p:pic>
        <p:nvPicPr>
          <p:cNvPr id="8194" name="Picture 2" descr="C:\Users\MTURHAN\Desktop\images (4).jpg"/>
          <p:cNvPicPr>
            <a:picLocks noChangeAspect="1" noChangeArrowheads="1"/>
          </p:cNvPicPr>
          <p:nvPr/>
        </p:nvPicPr>
        <p:blipFill>
          <a:blip r:embed="rId2" cstate="print"/>
          <a:srcRect/>
          <a:stretch>
            <a:fillRect/>
          </a:stretch>
        </p:blipFill>
        <p:spPr bwMode="auto">
          <a:xfrm>
            <a:off x="5436096" y="4149080"/>
            <a:ext cx="3367261" cy="216023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diamond(in)">
                                      <p:cBhvr>
                                        <p:cTn id="17" dur="2000"/>
                                        <p:tgtEl>
                                          <p:spTgt spid="819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amond(in)">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endParaRPr lang="tr-TR"/>
          </a:p>
        </p:txBody>
      </p:sp>
      <p:sp>
        <p:nvSpPr>
          <p:cNvPr id="4" name="Oval 3"/>
          <p:cNvSpPr/>
          <p:nvPr/>
        </p:nvSpPr>
        <p:spPr>
          <a:xfrm>
            <a:off x="467544" y="476672"/>
            <a:ext cx="8208912" cy="54006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solidFill>
                  <a:schemeClr val="accent3">
                    <a:lumMod val="75000"/>
                  </a:schemeClr>
                </a:solidFill>
                <a:latin typeface="Comic Sans MS" pitchFamily="66" charset="0"/>
              </a:rPr>
              <a:t>Cevirmen bir cadiysa, Woolf’un Ingiliz nebatatiyla, bortu bocegiyle, havasiyla, suyuyla yaptigi buyuyu kendi yerli malzemesiyle yapmak zorundadir. Zira onlar tipatip aynisi burada yoktur. Bunun icin zihne vurulan sadakat prangasindan kurtulmali,supurgesine binip ucmalidir.  </a:t>
            </a:r>
            <a:endParaRPr lang="tr-TR" sz="2400" dirty="0">
              <a:solidFill>
                <a:schemeClr val="accent3">
                  <a:lumMod val="75000"/>
                </a:schemeClr>
              </a:solidFill>
              <a:latin typeface="Comic Sans MS" pitchFamily="66" charset="0"/>
            </a:endParaRPr>
          </a:p>
        </p:txBody>
      </p:sp>
      <p:pic>
        <p:nvPicPr>
          <p:cNvPr id="9218" name="Picture 2" descr="C:\Users\MTURHAN\Desktop\images (6).jpg"/>
          <p:cNvPicPr>
            <a:picLocks noChangeAspect="1" noChangeArrowheads="1"/>
          </p:cNvPicPr>
          <p:nvPr/>
        </p:nvPicPr>
        <p:blipFill>
          <a:blip r:embed="rId2" cstate="print"/>
          <a:srcRect/>
          <a:stretch>
            <a:fillRect/>
          </a:stretch>
        </p:blipFill>
        <p:spPr bwMode="auto">
          <a:xfrm>
            <a:off x="5868144" y="4365104"/>
            <a:ext cx="2857872" cy="1634877"/>
          </a:xfrm>
          <a:prstGeom prst="rect">
            <a:avLst/>
          </a:prstGeom>
          <a:noFill/>
        </p:spPr>
      </p:pic>
      <p:sp>
        <p:nvSpPr>
          <p:cNvPr id="6" name="Rectangle 5"/>
          <p:cNvSpPr/>
          <p:nvPr/>
        </p:nvSpPr>
        <p:spPr>
          <a:xfrm>
            <a:off x="2339752" y="836712"/>
            <a:ext cx="4389342" cy="769441"/>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4400" b="1" dirty="0" smtClean="0">
                <a:ln/>
                <a:solidFill>
                  <a:schemeClr val="accent3"/>
                </a:solidFill>
              </a:rPr>
              <a:t>FINAL POINT</a:t>
            </a:r>
            <a:endParaRPr lang="en-US" sz="4400" b="1" dirty="0">
              <a:ln/>
              <a:solidFill>
                <a:schemeClr val="accent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amond(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Picture 2" descr="C:\Users\MTURHAN\Desktop\LW102.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4941168"/>
            <a:ext cx="7715200" cy="661824"/>
          </a:xfrm>
        </p:spPr>
        <p:txBody>
          <a:bodyPr/>
          <a:lstStyle/>
          <a:p>
            <a:pPr algn="ctr"/>
            <a:r>
              <a:rPr lang="tr-TR" dirty="0" smtClean="0">
                <a:solidFill>
                  <a:schemeClr val="accent5">
                    <a:lumMod val="75000"/>
                  </a:schemeClr>
                </a:solidFill>
                <a:latin typeface="Goudy Stout" pitchFamily="18" charset="0"/>
              </a:rPr>
              <a:t>WHY ???</a:t>
            </a:r>
            <a:endParaRPr lang="tr-TR" dirty="0">
              <a:solidFill>
                <a:schemeClr val="accent5">
                  <a:lumMod val="75000"/>
                </a:schemeClr>
              </a:solidFill>
              <a:latin typeface="Goudy Stout" pitchFamily="18" charset="0"/>
            </a:endParaRPr>
          </a:p>
        </p:txBody>
      </p:sp>
      <p:sp>
        <p:nvSpPr>
          <p:cNvPr id="3" name="Content Placeholder 2"/>
          <p:cNvSpPr>
            <a:spLocks noGrp="1"/>
          </p:cNvSpPr>
          <p:nvPr>
            <p:ph idx="1"/>
          </p:nvPr>
        </p:nvSpPr>
        <p:spPr/>
        <p:txBody>
          <a:bodyPr>
            <a:normAutofit/>
          </a:bodyPr>
          <a:lstStyle/>
          <a:p>
            <a:pPr algn="ctr">
              <a:buNone/>
            </a:pPr>
            <a:r>
              <a:rPr lang="tr-TR" sz="4000" dirty="0" smtClean="0">
                <a:solidFill>
                  <a:schemeClr val="accent2">
                    <a:lumMod val="75000"/>
                  </a:schemeClr>
                </a:solidFill>
                <a:latin typeface="Comic Sans MS" pitchFamily="66" charset="0"/>
              </a:rPr>
              <a:t>“Cevirmen daima ozurcu konumunda olmaya mahkumdur.”</a:t>
            </a:r>
            <a:endParaRPr lang="tr-TR" sz="4000" dirty="0">
              <a:solidFill>
                <a:schemeClr val="accent2">
                  <a:lumMod val="75000"/>
                </a:schemeClr>
              </a:solidFill>
              <a:latin typeface="Comic Sans MS" pitchFamily="66" charset="0"/>
            </a:endParaRPr>
          </a:p>
        </p:txBody>
      </p:sp>
      <p:pic>
        <p:nvPicPr>
          <p:cNvPr id="1026" name="Picture 2" descr="C:\Users\MTURHAN\Desktop\images (1).jpg"/>
          <p:cNvPicPr>
            <a:picLocks noChangeAspect="1" noChangeArrowheads="1"/>
          </p:cNvPicPr>
          <p:nvPr/>
        </p:nvPicPr>
        <p:blipFill>
          <a:blip r:embed="rId2" cstate="print"/>
          <a:srcRect/>
          <a:stretch>
            <a:fillRect/>
          </a:stretch>
        </p:blipFill>
        <p:spPr bwMode="auto">
          <a:xfrm>
            <a:off x="2699792" y="2276872"/>
            <a:ext cx="3816424" cy="22955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v"/>
            </a:pPr>
            <a:r>
              <a:rPr lang="tr-TR" dirty="0" smtClean="0">
                <a:solidFill>
                  <a:schemeClr val="accent2">
                    <a:lumMod val="75000"/>
                  </a:schemeClr>
                </a:solidFill>
                <a:latin typeface="Comic Sans MS" pitchFamily="66" charset="0"/>
              </a:rPr>
              <a:t>Kitabi cevirmeyi kabul ettigi icin KENDINDEN</a:t>
            </a:r>
          </a:p>
          <a:p>
            <a:pPr>
              <a:buFont typeface="Wingdings" pitchFamily="2" charset="2"/>
              <a:buChar char="v"/>
            </a:pPr>
            <a:endParaRPr lang="tr-TR" dirty="0" smtClean="0">
              <a:solidFill>
                <a:schemeClr val="accent2">
                  <a:lumMod val="75000"/>
                </a:schemeClr>
              </a:solidFill>
              <a:latin typeface="Comic Sans MS" pitchFamily="66" charset="0"/>
            </a:endParaRPr>
          </a:p>
          <a:p>
            <a:pPr>
              <a:buFont typeface="Wingdings" pitchFamily="2" charset="2"/>
              <a:buChar char="v"/>
            </a:pPr>
            <a:r>
              <a:rPr lang="tr-TR" dirty="0" smtClean="0">
                <a:solidFill>
                  <a:schemeClr val="accent2">
                    <a:lumMod val="75000"/>
                  </a:schemeClr>
                </a:solidFill>
                <a:latin typeface="Comic Sans MS" pitchFamily="66" charset="0"/>
              </a:rPr>
              <a:t>Yazar lehine yaptigi her tercihte OKURDAN</a:t>
            </a:r>
          </a:p>
          <a:p>
            <a:pPr>
              <a:buFont typeface="Wingdings" pitchFamily="2" charset="2"/>
              <a:buChar char="v"/>
            </a:pPr>
            <a:endParaRPr lang="tr-TR" dirty="0" smtClean="0">
              <a:solidFill>
                <a:schemeClr val="accent2">
                  <a:lumMod val="75000"/>
                </a:schemeClr>
              </a:solidFill>
              <a:latin typeface="Comic Sans MS" pitchFamily="66" charset="0"/>
            </a:endParaRPr>
          </a:p>
          <a:p>
            <a:pPr>
              <a:buFont typeface="Wingdings" pitchFamily="2" charset="2"/>
              <a:buChar char="v"/>
            </a:pPr>
            <a:r>
              <a:rPr lang="tr-TR" dirty="0" smtClean="0">
                <a:solidFill>
                  <a:schemeClr val="accent2">
                    <a:lumMod val="75000"/>
                  </a:schemeClr>
                </a:solidFill>
                <a:latin typeface="Comic Sans MS" pitchFamily="66" charset="0"/>
              </a:rPr>
              <a:t>Okur lehine yaptigi her tercihte YAZARDAN</a:t>
            </a:r>
          </a:p>
          <a:p>
            <a:pPr>
              <a:buFont typeface="Wingdings" pitchFamily="2" charset="2"/>
              <a:buChar char="v"/>
            </a:pPr>
            <a:endParaRPr lang="tr-TR" dirty="0" smtClean="0">
              <a:solidFill>
                <a:schemeClr val="accent2">
                  <a:lumMod val="75000"/>
                </a:schemeClr>
              </a:solidFill>
              <a:latin typeface="Comic Sans MS" pitchFamily="66" charset="0"/>
            </a:endParaRPr>
          </a:p>
          <a:p>
            <a:pPr>
              <a:buFont typeface="Wingdings" pitchFamily="2" charset="2"/>
              <a:buChar char="v"/>
            </a:pPr>
            <a:r>
              <a:rPr lang="tr-TR" dirty="0" smtClean="0">
                <a:solidFill>
                  <a:schemeClr val="accent2">
                    <a:lumMod val="75000"/>
                  </a:schemeClr>
                </a:solidFill>
                <a:latin typeface="Comic Sans MS" pitchFamily="66" charset="0"/>
              </a:rPr>
              <a:t>Ozturkce yerine osmanlica kullandigi icin EDITORDEN</a:t>
            </a:r>
          </a:p>
          <a:p>
            <a:pPr>
              <a:buFont typeface="Wingdings" pitchFamily="2" charset="2"/>
              <a:buChar char="v"/>
            </a:pPr>
            <a:endParaRPr lang="tr-TR" dirty="0" smtClean="0">
              <a:solidFill>
                <a:schemeClr val="accent2">
                  <a:lumMod val="75000"/>
                </a:schemeClr>
              </a:solidFill>
              <a:latin typeface="Comic Sans MS" pitchFamily="66" charset="0"/>
            </a:endParaRPr>
          </a:p>
          <a:p>
            <a:pPr>
              <a:buFont typeface="Wingdings" pitchFamily="2" charset="2"/>
              <a:buChar char="v"/>
            </a:pPr>
            <a:r>
              <a:rPr lang="tr-TR" dirty="0" smtClean="0">
                <a:solidFill>
                  <a:schemeClr val="accent2">
                    <a:lumMod val="75000"/>
                  </a:schemeClr>
                </a:solidFill>
                <a:latin typeface="Comic Sans MS" pitchFamily="66" charset="0"/>
              </a:rPr>
              <a:t>Dil eksikligi varsa ELESTIRMENDEN</a:t>
            </a:r>
            <a:endParaRPr lang="tr-TR" dirty="0">
              <a:solidFill>
                <a:schemeClr val="accent2">
                  <a:lumMod val="75000"/>
                </a:schemeClr>
              </a:solidFill>
              <a:latin typeface="Comic Sans MS" pitchFamily="66" charset="0"/>
            </a:endParaRPr>
          </a:p>
        </p:txBody>
      </p:sp>
      <p:pic>
        <p:nvPicPr>
          <p:cNvPr id="2050" name="Picture 2" descr="C:\Users\MTURHAN\Desktop\images.jpg"/>
          <p:cNvPicPr>
            <a:picLocks noChangeAspect="1" noChangeArrowheads="1"/>
          </p:cNvPicPr>
          <p:nvPr/>
        </p:nvPicPr>
        <p:blipFill>
          <a:blip r:embed="rId2" cstate="print"/>
          <a:srcRect/>
          <a:stretch>
            <a:fillRect/>
          </a:stretch>
        </p:blipFill>
        <p:spPr bwMode="auto">
          <a:xfrm>
            <a:off x="6084168" y="4437112"/>
            <a:ext cx="2684140" cy="17556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diamond(in)">
                                      <p:cBhvr>
                                        <p:cTn id="10" dur="2000"/>
                                        <p:tgtEl>
                                          <p:spTgt spid="3">
                                            <p:txEl>
                                              <p:pRg st="2" end="2"/>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diamond(in)">
                                      <p:cBhvr>
                                        <p:cTn id="13" dur="2000"/>
                                        <p:tgtEl>
                                          <p:spTgt spid="3">
                                            <p:txEl>
                                              <p:pRg st="4" end="4"/>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diamond(in)">
                                      <p:cBhvr>
                                        <p:cTn id="16" dur="2000"/>
                                        <p:tgtEl>
                                          <p:spTgt spid="3">
                                            <p:txEl>
                                              <p:pRg st="6" end="6"/>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diamond(in)">
                                      <p:cBhvr>
                                        <p:cTn id="19" dur="2000"/>
                                        <p:tgtEl>
                                          <p:spTgt spid="3">
                                            <p:txEl>
                                              <p:pRg st="8" end="8"/>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diamond(in)">
                                      <p:cBhvr>
                                        <p:cTn id="24"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2780928"/>
            <a:ext cx="4501128" cy="2534032"/>
          </a:xfrm>
        </p:spPr>
        <p:txBody>
          <a:bodyPr>
            <a:normAutofit fontScale="90000"/>
          </a:bodyPr>
          <a:lstStyle/>
          <a:p>
            <a:r>
              <a:rPr lang="tr-TR" dirty="0" smtClean="0">
                <a:solidFill>
                  <a:srgbClr val="7030A0"/>
                </a:solidFill>
                <a:latin typeface="Comic Sans MS" pitchFamily="66" charset="0"/>
              </a:rPr>
              <a:t>The </a:t>
            </a:r>
            <a:r>
              <a:rPr lang="tr-TR" dirty="0" smtClean="0">
                <a:solidFill>
                  <a:srgbClr val="7030A0"/>
                </a:solidFill>
                <a:latin typeface="Comic Sans MS" pitchFamily="66" charset="0"/>
              </a:rPr>
              <a:t>balance between first language and target language</a:t>
            </a:r>
            <a:br>
              <a:rPr lang="tr-TR" dirty="0" smtClean="0">
                <a:solidFill>
                  <a:srgbClr val="7030A0"/>
                </a:solidFill>
                <a:latin typeface="Comic Sans MS" pitchFamily="66" charset="0"/>
              </a:rPr>
            </a:br>
            <a:endParaRPr lang="tr-TR" dirty="0"/>
          </a:p>
        </p:txBody>
      </p:sp>
      <p:sp>
        <p:nvSpPr>
          <p:cNvPr id="3" name="Content Placeholder 2"/>
          <p:cNvSpPr>
            <a:spLocks noGrp="1"/>
          </p:cNvSpPr>
          <p:nvPr>
            <p:ph idx="1"/>
          </p:nvPr>
        </p:nvSpPr>
        <p:spPr>
          <a:xfrm>
            <a:off x="502920" y="530352"/>
            <a:ext cx="8183880" cy="2610616"/>
          </a:xfrm>
        </p:spPr>
        <p:txBody>
          <a:bodyPr>
            <a:normAutofit/>
          </a:bodyPr>
          <a:lstStyle/>
          <a:p>
            <a:pPr algn="ctr">
              <a:buNone/>
            </a:pPr>
            <a:r>
              <a:rPr lang="tr-TR" sz="3600" dirty="0" smtClean="0">
                <a:solidFill>
                  <a:schemeClr val="accent5">
                    <a:lumMod val="75000"/>
                  </a:schemeClr>
                </a:solidFill>
                <a:latin typeface="Comic Sans MS" pitchFamily="66" charset="0"/>
              </a:rPr>
              <a:t>What is the meaning of loyalty in translation?</a:t>
            </a:r>
          </a:p>
          <a:p>
            <a:pPr algn="ctr">
              <a:buNone/>
            </a:pPr>
            <a:endParaRPr lang="tr-TR" sz="3600" dirty="0" smtClean="0">
              <a:solidFill>
                <a:srgbClr val="7030A0"/>
              </a:solidFill>
              <a:latin typeface="Comic Sans MS" pitchFamily="66" charset="0"/>
            </a:endParaRPr>
          </a:p>
        </p:txBody>
      </p:sp>
      <p:pic>
        <p:nvPicPr>
          <p:cNvPr id="1026" name="Picture 2" descr="C:\Users\MTURHAN\Desktop\indir.jpg"/>
          <p:cNvPicPr>
            <a:picLocks noChangeAspect="1" noChangeArrowheads="1"/>
          </p:cNvPicPr>
          <p:nvPr/>
        </p:nvPicPr>
        <p:blipFill>
          <a:blip r:embed="rId2" cstate="print"/>
          <a:srcRect/>
          <a:stretch>
            <a:fillRect/>
          </a:stretch>
        </p:blipFill>
        <p:spPr bwMode="auto">
          <a:xfrm>
            <a:off x="5580112" y="1988840"/>
            <a:ext cx="3168352" cy="39783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2564904"/>
            <a:ext cx="4141088" cy="2678048"/>
          </a:xfrm>
        </p:spPr>
        <p:txBody>
          <a:bodyPr>
            <a:normAutofit/>
          </a:bodyPr>
          <a:lstStyle/>
          <a:p>
            <a:r>
              <a:rPr lang="tr-TR" sz="3200" b="0" dirty="0" smtClean="0">
                <a:solidFill>
                  <a:srgbClr val="7030A0"/>
                </a:solidFill>
                <a:effectLst/>
                <a:latin typeface="Comic Sans MS" pitchFamily="66" charset="0"/>
              </a:rPr>
              <a:t>“Sadakat; okuru da yazari da sirtindan bicaklayan daimi bir Brutus konumunda birakir cevirmeni.”</a:t>
            </a:r>
            <a:endParaRPr lang="tr-TR" sz="3200" b="0" dirty="0">
              <a:solidFill>
                <a:srgbClr val="7030A0"/>
              </a:solidFill>
              <a:effectLst/>
              <a:latin typeface="Comic Sans MS" pitchFamily="66" charset="0"/>
            </a:endParaRPr>
          </a:p>
        </p:txBody>
      </p:sp>
      <p:sp>
        <p:nvSpPr>
          <p:cNvPr id="3" name="Content Placeholder 2"/>
          <p:cNvSpPr>
            <a:spLocks noGrp="1"/>
          </p:cNvSpPr>
          <p:nvPr>
            <p:ph idx="1"/>
          </p:nvPr>
        </p:nvSpPr>
        <p:spPr/>
        <p:txBody>
          <a:bodyPr>
            <a:normAutofit/>
          </a:bodyPr>
          <a:lstStyle/>
          <a:p>
            <a:pPr algn="ctr">
              <a:buNone/>
            </a:pPr>
            <a:r>
              <a:rPr lang="tr-TR" sz="3600" dirty="0" smtClean="0">
                <a:solidFill>
                  <a:schemeClr val="accent5">
                    <a:lumMod val="75000"/>
                  </a:schemeClr>
                </a:solidFill>
                <a:latin typeface="Comic Sans MS" pitchFamily="66" charset="0"/>
              </a:rPr>
              <a:t>What is the role of loyalty in translation?</a:t>
            </a:r>
            <a:endParaRPr lang="tr-TR" sz="3600" dirty="0">
              <a:solidFill>
                <a:schemeClr val="accent5">
                  <a:lumMod val="75000"/>
                </a:schemeClr>
              </a:solidFill>
              <a:latin typeface="Comic Sans MS" pitchFamily="66" charset="0"/>
            </a:endParaRPr>
          </a:p>
        </p:txBody>
      </p:sp>
      <p:pic>
        <p:nvPicPr>
          <p:cNvPr id="2050" name="Picture 2" descr="C:\Users\MTURHAN\Desktop\brutus_k_1254349100.jpg"/>
          <p:cNvPicPr>
            <a:picLocks noChangeAspect="1" noChangeArrowheads="1"/>
          </p:cNvPicPr>
          <p:nvPr/>
        </p:nvPicPr>
        <p:blipFill>
          <a:blip r:embed="rId2" cstate="print"/>
          <a:srcRect/>
          <a:stretch>
            <a:fillRect/>
          </a:stretch>
        </p:blipFill>
        <p:spPr bwMode="auto">
          <a:xfrm>
            <a:off x="4932040" y="1988840"/>
            <a:ext cx="3786758" cy="39604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diamond(in)">
                                      <p:cBhvr>
                                        <p:cTn id="12" dur="2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530352"/>
            <a:ext cx="8183880" cy="5418928"/>
          </a:xfrm>
        </p:spPr>
        <p:txBody>
          <a:bodyPr>
            <a:normAutofit fontScale="92500" lnSpcReduction="20000"/>
          </a:bodyPr>
          <a:lstStyle/>
          <a:p>
            <a:pPr>
              <a:buNone/>
            </a:pPr>
            <a:r>
              <a:rPr lang="tr-TR" dirty="0" smtClean="0"/>
              <a:t>	</a:t>
            </a:r>
            <a:r>
              <a:rPr lang="tr-TR" sz="2600" dirty="0" smtClean="0">
                <a:solidFill>
                  <a:schemeClr val="accent5">
                    <a:lumMod val="75000"/>
                  </a:schemeClr>
                </a:solidFill>
              </a:rPr>
              <a:t>At first, the translator hesitates to translate a book.</a:t>
            </a:r>
          </a:p>
          <a:p>
            <a:pPr>
              <a:buNone/>
            </a:pPr>
            <a:endParaRPr lang="tr-TR" sz="2600" dirty="0" smtClean="0">
              <a:solidFill>
                <a:schemeClr val="accent5">
                  <a:lumMod val="75000"/>
                </a:schemeClr>
              </a:solidFill>
            </a:endParaRPr>
          </a:p>
          <a:p>
            <a:pPr>
              <a:buNone/>
            </a:pPr>
            <a:endParaRPr lang="tr-TR" sz="2600" dirty="0" smtClean="0">
              <a:solidFill>
                <a:srgbClr val="C00000"/>
              </a:solidFill>
            </a:endParaRPr>
          </a:p>
          <a:p>
            <a:pPr>
              <a:buNone/>
            </a:pPr>
            <a:r>
              <a:rPr lang="tr-TR" sz="2600" dirty="0" smtClean="0">
                <a:solidFill>
                  <a:srgbClr val="C00000"/>
                </a:solidFill>
              </a:rPr>
              <a:t>			WHY ?</a:t>
            </a:r>
          </a:p>
          <a:p>
            <a:pPr>
              <a:buNone/>
            </a:pPr>
            <a:endParaRPr lang="tr-TR" sz="2600" dirty="0" smtClean="0">
              <a:solidFill>
                <a:schemeClr val="accent5">
                  <a:lumMod val="75000"/>
                </a:schemeClr>
              </a:solidFill>
            </a:endParaRPr>
          </a:p>
          <a:p>
            <a:pPr>
              <a:buNone/>
            </a:pPr>
            <a:endParaRPr lang="tr-TR" sz="2600" dirty="0" smtClean="0">
              <a:solidFill>
                <a:schemeClr val="accent5">
                  <a:lumMod val="75000"/>
                </a:schemeClr>
              </a:solidFill>
            </a:endParaRPr>
          </a:p>
          <a:p>
            <a:pPr>
              <a:buNone/>
            </a:pPr>
            <a:endParaRPr lang="tr-TR" sz="2600" dirty="0" smtClean="0">
              <a:solidFill>
                <a:schemeClr val="accent5">
                  <a:lumMod val="75000"/>
                </a:schemeClr>
              </a:solidFill>
            </a:endParaRPr>
          </a:p>
          <a:p>
            <a:pPr>
              <a:buNone/>
            </a:pPr>
            <a:r>
              <a:rPr lang="tr-TR" sz="2600" dirty="0" smtClean="0">
                <a:solidFill>
                  <a:schemeClr val="accent5">
                    <a:lumMod val="75000"/>
                  </a:schemeClr>
                </a:solidFill>
              </a:rPr>
              <a:t>	The translator thinks that he/she can handle this process.</a:t>
            </a:r>
          </a:p>
          <a:p>
            <a:pPr>
              <a:buNone/>
            </a:pPr>
            <a:endParaRPr lang="tr-TR" sz="2600" dirty="0" smtClean="0">
              <a:solidFill>
                <a:schemeClr val="accent5">
                  <a:lumMod val="75000"/>
                </a:schemeClr>
              </a:solidFill>
            </a:endParaRPr>
          </a:p>
          <a:p>
            <a:pPr>
              <a:buNone/>
            </a:pPr>
            <a:r>
              <a:rPr lang="tr-TR" sz="2600" dirty="0" smtClean="0">
                <a:solidFill>
                  <a:schemeClr val="accent5">
                    <a:lumMod val="75000"/>
                  </a:schemeClr>
                </a:solidFill>
              </a:rPr>
              <a:t>	“Malesef  kendini bu sekilde tartarken yalnizdir cunku yayin piyasasinda bu karari vermekte cevirmene yardimci olacak bir mekanizma pek olusmamistir.</a:t>
            </a:r>
            <a:endParaRPr lang="tr-TR" sz="2600" dirty="0">
              <a:solidFill>
                <a:schemeClr val="accent5">
                  <a:lumMod val="75000"/>
                </a:schemeClr>
              </a:solidFill>
            </a:endParaRPr>
          </a:p>
        </p:txBody>
      </p:sp>
      <p:pic>
        <p:nvPicPr>
          <p:cNvPr id="3075" name="Picture 3" descr="C:\Users\MTURHAN\Desktop\images (2).jpg"/>
          <p:cNvPicPr>
            <a:picLocks noChangeAspect="1" noChangeArrowheads="1"/>
          </p:cNvPicPr>
          <p:nvPr/>
        </p:nvPicPr>
        <p:blipFill>
          <a:blip r:embed="rId2" cstate="print"/>
          <a:srcRect/>
          <a:stretch>
            <a:fillRect/>
          </a:stretch>
        </p:blipFill>
        <p:spPr bwMode="auto">
          <a:xfrm>
            <a:off x="395536" y="1268760"/>
            <a:ext cx="1800200" cy="17281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diamond(in)">
                                      <p:cBhvr>
                                        <p:cTn id="12" dur="20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amond(in)">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diamond(in)">
                                      <p:cBhvr>
                                        <p:cTn id="22" dur="20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diamond(in)">
                                      <p:cBhvr>
                                        <p:cTn id="27"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645024"/>
            <a:ext cx="3744416" cy="1597928"/>
          </a:xfrm>
        </p:spPr>
        <p:txBody>
          <a:bodyPr>
            <a:normAutofit fontScale="90000"/>
          </a:bodyPr>
          <a:lstStyle/>
          <a:p>
            <a:r>
              <a:rPr lang="tr-TR" sz="2800" b="0" dirty="0" smtClean="0">
                <a:solidFill>
                  <a:srgbClr val="7030A0"/>
                </a:solidFill>
                <a:effectLst/>
                <a:latin typeface="Comic Sans MS" pitchFamily="66" charset="0"/>
              </a:rPr>
              <a:t>The result is not satisfactory.</a:t>
            </a:r>
            <a:br>
              <a:rPr lang="tr-TR" sz="2800" b="0" dirty="0" smtClean="0">
                <a:solidFill>
                  <a:srgbClr val="7030A0"/>
                </a:solidFill>
                <a:effectLst/>
                <a:latin typeface="Comic Sans MS" pitchFamily="66" charset="0"/>
              </a:rPr>
            </a:br>
            <a:r>
              <a:rPr lang="tr-TR" sz="2800" b="0" dirty="0" smtClean="0">
                <a:solidFill>
                  <a:srgbClr val="7030A0"/>
                </a:solidFill>
                <a:effectLst/>
                <a:latin typeface="Comic Sans MS" pitchFamily="66" charset="0"/>
              </a:rPr>
              <a:t/>
            </a:r>
            <a:br>
              <a:rPr lang="tr-TR" sz="2800" b="0" dirty="0" smtClean="0">
                <a:solidFill>
                  <a:srgbClr val="7030A0"/>
                </a:solidFill>
                <a:effectLst/>
                <a:latin typeface="Comic Sans MS" pitchFamily="66" charset="0"/>
              </a:rPr>
            </a:br>
            <a:r>
              <a:rPr lang="tr-TR" sz="2800" b="0" dirty="0" smtClean="0">
                <a:solidFill>
                  <a:srgbClr val="7030A0"/>
                </a:solidFill>
                <a:effectLst/>
                <a:latin typeface="Comic Sans MS" pitchFamily="66" charset="0"/>
              </a:rPr>
              <a:t>The result = Kotu ceviri</a:t>
            </a:r>
            <a:endParaRPr lang="tr-TR" sz="2800" b="0" dirty="0">
              <a:solidFill>
                <a:srgbClr val="7030A0"/>
              </a:solidFill>
              <a:effectLst/>
              <a:latin typeface="Comic Sans MS" pitchFamily="66" charset="0"/>
            </a:endParaRPr>
          </a:p>
        </p:txBody>
      </p:sp>
      <p:sp>
        <p:nvSpPr>
          <p:cNvPr id="3" name="Content Placeholder 2"/>
          <p:cNvSpPr>
            <a:spLocks noGrp="1"/>
          </p:cNvSpPr>
          <p:nvPr>
            <p:ph idx="1"/>
          </p:nvPr>
        </p:nvSpPr>
        <p:spPr>
          <a:xfrm>
            <a:off x="502920" y="530352"/>
            <a:ext cx="8183880" cy="2394592"/>
          </a:xfrm>
        </p:spPr>
        <p:txBody>
          <a:bodyPr/>
          <a:lstStyle/>
          <a:p>
            <a:pPr>
              <a:buNone/>
            </a:pPr>
            <a:r>
              <a:rPr lang="tr-TR" dirty="0" smtClean="0"/>
              <a:t>	</a:t>
            </a:r>
            <a:r>
              <a:rPr lang="tr-TR" dirty="0" smtClean="0">
                <a:solidFill>
                  <a:srgbClr val="7030A0"/>
                </a:solidFill>
              </a:rPr>
              <a:t>“Ancak butun kitaplar cevrilip bittikten sonra karsisina gecip olmamis diyecek, butun metnin uzerini ciziklerle dolduracak bir sahis vardir.”</a:t>
            </a:r>
          </a:p>
          <a:p>
            <a:pPr>
              <a:buNone/>
            </a:pPr>
            <a:endParaRPr lang="tr-TR" dirty="0" smtClean="0"/>
          </a:p>
          <a:p>
            <a:pPr>
              <a:buNone/>
            </a:pPr>
            <a:endParaRPr lang="tr-TR" dirty="0" smtClean="0"/>
          </a:p>
        </p:txBody>
      </p:sp>
      <p:pic>
        <p:nvPicPr>
          <p:cNvPr id="4098" name="Picture 2" descr="C:\Users\MTURHAN\Desktop\5-reasons-why-being-a-pessimist-can-hurt-you.jpg"/>
          <p:cNvPicPr>
            <a:picLocks noChangeAspect="1" noChangeArrowheads="1"/>
          </p:cNvPicPr>
          <p:nvPr/>
        </p:nvPicPr>
        <p:blipFill>
          <a:blip r:embed="rId2" cstate="print"/>
          <a:srcRect/>
          <a:stretch>
            <a:fillRect/>
          </a:stretch>
        </p:blipFill>
        <p:spPr bwMode="auto">
          <a:xfrm>
            <a:off x="4211960" y="3284984"/>
            <a:ext cx="4546476" cy="2857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heckerboard(across)">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3968" y="2852936"/>
            <a:ext cx="4114800" cy="2664296"/>
          </a:xfrm>
        </p:spPr>
        <p:txBody>
          <a:bodyPr>
            <a:normAutofit/>
          </a:bodyPr>
          <a:lstStyle/>
          <a:p>
            <a:r>
              <a:rPr lang="tr-TR" dirty="0" smtClean="0">
                <a:solidFill>
                  <a:schemeClr val="accent4">
                    <a:lumMod val="75000"/>
                  </a:schemeClr>
                </a:solidFill>
                <a:latin typeface="Goudy Stout" pitchFamily="18" charset="0"/>
              </a:rPr>
              <a:t>Face your fears</a:t>
            </a:r>
            <a:endParaRPr lang="tr-TR" dirty="0">
              <a:solidFill>
                <a:schemeClr val="accent4">
                  <a:lumMod val="75000"/>
                </a:schemeClr>
              </a:solidFill>
              <a:latin typeface="Goudy Stout" pitchFamily="18" charset="0"/>
            </a:endParaRPr>
          </a:p>
        </p:txBody>
      </p:sp>
      <p:sp>
        <p:nvSpPr>
          <p:cNvPr id="3" name="Content Placeholder 2"/>
          <p:cNvSpPr>
            <a:spLocks noGrp="1"/>
          </p:cNvSpPr>
          <p:nvPr>
            <p:ph idx="1"/>
          </p:nvPr>
        </p:nvSpPr>
        <p:spPr/>
        <p:txBody>
          <a:bodyPr/>
          <a:lstStyle/>
          <a:p>
            <a:pPr>
              <a:buNone/>
            </a:pPr>
            <a:r>
              <a:rPr lang="tr-TR" dirty="0" smtClean="0">
                <a:solidFill>
                  <a:schemeClr val="accent4">
                    <a:lumMod val="50000"/>
                  </a:schemeClr>
                </a:solidFill>
                <a:latin typeface="Comic Sans MS" pitchFamily="66" charset="0"/>
              </a:rPr>
              <a:t>	“Abarttigimi mi dusunuyorsunuz? Belki biraz abartmisimdir ama bu korkular yuzunden cok iyi ceviri yapabilecegi halde yapmayan insanlar taniyorum.”</a:t>
            </a:r>
            <a:endParaRPr lang="tr-TR" dirty="0">
              <a:solidFill>
                <a:schemeClr val="accent4">
                  <a:lumMod val="50000"/>
                </a:schemeClr>
              </a:solidFill>
              <a:latin typeface="Comic Sans MS" pitchFamily="66" charset="0"/>
            </a:endParaRPr>
          </a:p>
        </p:txBody>
      </p:sp>
      <p:pic>
        <p:nvPicPr>
          <p:cNvPr id="5122" name="Picture 2" descr="C:\Users\MTURHAN\Desktop\child-fear.jpg"/>
          <p:cNvPicPr>
            <a:picLocks noChangeAspect="1" noChangeArrowheads="1"/>
          </p:cNvPicPr>
          <p:nvPr/>
        </p:nvPicPr>
        <p:blipFill>
          <a:blip r:embed="rId2" cstate="print"/>
          <a:srcRect/>
          <a:stretch>
            <a:fillRect/>
          </a:stretch>
        </p:blipFill>
        <p:spPr bwMode="auto">
          <a:xfrm>
            <a:off x="467544" y="3284984"/>
            <a:ext cx="3361556" cy="258355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 calcmode="lin" valueType="num">
                                      <p:cBhvr additive="base">
                                        <p:cTn id="13" dur="500" fill="hold"/>
                                        <p:tgtEl>
                                          <p:spTgt spid="5122"/>
                                        </p:tgtEl>
                                        <p:attrNameLst>
                                          <p:attrName>ppt_x</p:attrName>
                                        </p:attrNameLst>
                                      </p:cBhvr>
                                      <p:tavLst>
                                        <p:tav tm="0">
                                          <p:val>
                                            <p:strVal val="#ppt_x"/>
                                          </p:val>
                                        </p:tav>
                                        <p:tav tm="100000">
                                          <p:val>
                                            <p:strVal val="#ppt_x"/>
                                          </p:val>
                                        </p:tav>
                                      </p:tavLst>
                                    </p:anim>
                                    <p:anim calcmode="lin" valueType="num">
                                      <p:cBhvr additive="base">
                                        <p:cTn id="14"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530352"/>
            <a:ext cx="8183880" cy="5274912"/>
          </a:xfrm>
        </p:spPr>
        <p:txBody>
          <a:bodyPr>
            <a:normAutofit/>
          </a:bodyPr>
          <a:lstStyle/>
          <a:p>
            <a:pPr>
              <a:buFont typeface="Wingdings" pitchFamily="2" charset="2"/>
              <a:buChar char="ü"/>
            </a:pPr>
            <a:r>
              <a:rPr lang="tr-TR" dirty="0" smtClean="0"/>
              <a:t>	</a:t>
            </a:r>
            <a:r>
              <a:rPr lang="tr-TR" dirty="0" smtClean="0">
                <a:solidFill>
                  <a:schemeClr val="accent4">
                    <a:lumMod val="75000"/>
                  </a:schemeClr>
                </a:solidFill>
              </a:rPr>
              <a:t>The translators set up an internet group two years ago.</a:t>
            </a:r>
          </a:p>
          <a:p>
            <a:pPr>
              <a:buFont typeface="Wingdings" pitchFamily="2" charset="2"/>
              <a:buChar char="ü"/>
            </a:pPr>
            <a:endParaRPr lang="tr-TR" dirty="0" smtClean="0">
              <a:solidFill>
                <a:schemeClr val="accent4">
                  <a:lumMod val="75000"/>
                </a:schemeClr>
              </a:solidFill>
            </a:endParaRPr>
          </a:p>
          <a:p>
            <a:pPr>
              <a:buFont typeface="Wingdings" pitchFamily="2" charset="2"/>
              <a:buChar char="ü"/>
            </a:pPr>
            <a:r>
              <a:rPr lang="tr-TR" dirty="0" smtClean="0">
                <a:solidFill>
                  <a:schemeClr val="accent4">
                    <a:lumMod val="75000"/>
                  </a:schemeClr>
                </a:solidFill>
              </a:rPr>
              <a:t>	Their purpose is enhancing the working conditions not only materialistics but also spiritual. </a:t>
            </a:r>
          </a:p>
          <a:p>
            <a:pPr>
              <a:buFont typeface="Wingdings" pitchFamily="2" charset="2"/>
              <a:buChar char="ü"/>
            </a:pPr>
            <a:endParaRPr lang="tr-TR" dirty="0" smtClean="0">
              <a:solidFill>
                <a:schemeClr val="accent4">
                  <a:lumMod val="75000"/>
                </a:schemeClr>
              </a:solidFill>
            </a:endParaRPr>
          </a:p>
          <a:p>
            <a:pPr>
              <a:buFont typeface="Wingdings" pitchFamily="2" charset="2"/>
              <a:buChar char="ü"/>
            </a:pPr>
            <a:r>
              <a:rPr lang="tr-TR" dirty="0" smtClean="0">
                <a:solidFill>
                  <a:schemeClr val="accent4">
                    <a:lumMod val="75000"/>
                  </a:schemeClr>
                </a:solidFill>
              </a:rPr>
              <a:t>	They talked about their experiences and some of them thought that they can translate collectively. </a:t>
            </a:r>
          </a:p>
          <a:p>
            <a:pPr>
              <a:buNone/>
            </a:pPr>
            <a:r>
              <a:rPr lang="tr-TR" dirty="0" smtClean="0"/>
              <a:t>	</a:t>
            </a:r>
          </a:p>
          <a:p>
            <a:pPr>
              <a:buNone/>
            </a:pPr>
            <a:endParaRPr lang="tr-TR" dirty="0" smtClean="0"/>
          </a:p>
          <a:p>
            <a:pPr>
              <a:buNone/>
            </a:pP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212</TotalTime>
  <Words>159</Words>
  <Application>Microsoft Office PowerPoint</Application>
  <PresentationFormat>On-screen Show (4:3)</PresentationFormat>
  <Paragraphs>65</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Aspect</vt:lpstr>
      <vt:lpstr>KUSURLULUK KOMPLEKSI VE BIR ORTAK CEVIRI VAKASI</vt:lpstr>
      <vt:lpstr>WHY ???</vt:lpstr>
      <vt:lpstr>Slide 3</vt:lpstr>
      <vt:lpstr>The balance between first language and target language </vt:lpstr>
      <vt:lpstr>“Sadakat; okuru da yazari da sirtindan bicaklayan daimi bir Brutus konumunda birakir cevirmeni.”</vt:lpstr>
      <vt:lpstr>Slide 6</vt:lpstr>
      <vt:lpstr>The result is not satisfactory.  The result = Kotu ceviri</vt:lpstr>
      <vt:lpstr>Face your fears</vt:lpstr>
      <vt:lpstr>Slide 9</vt:lpstr>
      <vt:lpstr>Slide 10</vt:lpstr>
      <vt:lpstr>Slide 11</vt:lpstr>
      <vt:lpstr>Slide 12</vt:lpstr>
      <vt:lpstr>Slide 13</vt:lpstr>
      <vt:lpstr>Slide 14</vt:lpstr>
      <vt:lpstr>Slide 15</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KUSURLULUK KOMPLEKSI VE BIR ORTAK CEVIRI VAKASI</dc:title>
  <dc:creator>MTURHAN</dc:creator>
  <cp:lastModifiedBy>MTURHAN</cp:lastModifiedBy>
  <cp:revision>55</cp:revision>
  <dcterms:created xsi:type="dcterms:W3CDTF">2012-05-06T18:07:44Z</dcterms:created>
  <dcterms:modified xsi:type="dcterms:W3CDTF">2012-05-06T21:56:39Z</dcterms:modified>
</cp:coreProperties>
</file>